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1"/>
  </p:notesMasterIdLst>
  <p:sldIdLst>
    <p:sldId id="256" r:id="rId2"/>
    <p:sldId id="821" r:id="rId3"/>
    <p:sldId id="422" r:id="rId4"/>
    <p:sldId id="287" r:id="rId5"/>
    <p:sldId id="816" r:id="rId6"/>
    <p:sldId id="289" r:id="rId7"/>
    <p:sldId id="835"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562" r:id="rId26"/>
    <p:sldId id="329" r:id="rId27"/>
    <p:sldId id="496" r:id="rId28"/>
    <p:sldId id="743" r:id="rId29"/>
    <p:sldId id="836" r:id="rId30"/>
    <p:sldId id="574" r:id="rId31"/>
    <p:sldId id="569" r:id="rId32"/>
    <p:sldId id="577" r:id="rId33"/>
    <p:sldId id="579" r:id="rId34"/>
    <p:sldId id="580" r:id="rId35"/>
    <p:sldId id="581" r:id="rId36"/>
    <p:sldId id="582" r:id="rId37"/>
    <p:sldId id="383" r:id="rId38"/>
    <p:sldId id="525" r:id="rId39"/>
    <p:sldId id="583" r:id="rId40"/>
    <p:sldId id="561" r:id="rId41"/>
    <p:sldId id="323" r:id="rId42"/>
    <p:sldId id="455" r:id="rId43"/>
    <p:sldId id="689" r:id="rId44"/>
    <p:sldId id="595" r:id="rId45"/>
    <p:sldId id="688" r:id="rId46"/>
    <p:sldId id="398" r:id="rId47"/>
    <p:sldId id="666" r:id="rId48"/>
    <p:sldId id="667" r:id="rId49"/>
    <p:sldId id="307" r:id="rId50"/>
    <p:sldId id="321" r:id="rId51"/>
    <p:sldId id="409" r:id="rId52"/>
    <p:sldId id="410" r:id="rId53"/>
    <p:sldId id="411" r:id="rId54"/>
    <p:sldId id="413" r:id="rId55"/>
    <p:sldId id="412" r:id="rId56"/>
    <p:sldId id="308" r:id="rId57"/>
    <p:sldId id="415" r:id="rId58"/>
    <p:sldId id="419" r:id="rId59"/>
    <p:sldId id="526" r:id="rId60"/>
    <p:sldId id="495" r:id="rId61"/>
    <p:sldId id="418" r:id="rId62"/>
    <p:sldId id="416" r:id="rId63"/>
    <p:sldId id="408" r:id="rId64"/>
    <p:sldId id="417" r:id="rId65"/>
    <p:sldId id="527" r:id="rId66"/>
    <p:sldId id="530" r:id="rId67"/>
    <p:sldId id="528" r:id="rId68"/>
    <p:sldId id="333" r:id="rId69"/>
    <p:sldId id="334" r:id="rId70"/>
    <p:sldId id="335" r:id="rId71"/>
    <p:sldId id="338" r:id="rId72"/>
    <p:sldId id="529" r:id="rId73"/>
    <p:sldId id="349" r:id="rId74"/>
    <p:sldId id="348" r:id="rId75"/>
    <p:sldId id="350" r:id="rId76"/>
    <p:sldId id="351" r:id="rId77"/>
    <p:sldId id="299" r:id="rId78"/>
    <p:sldId id="353" r:id="rId79"/>
    <p:sldId id="825" r:id="rId80"/>
    <p:sldId id="584" r:id="rId81"/>
    <p:sldId id="585" r:id="rId82"/>
    <p:sldId id="826" r:id="rId83"/>
    <p:sldId id="696" r:id="rId84"/>
    <p:sldId id="697" r:id="rId85"/>
    <p:sldId id="610" r:id="rId86"/>
    <p:sldId id="698" r:id="rId87"/>
    <p:sldId id="634" r:id="rId88"/>
    <p:sldId id="699" r:id="rId89"/>
    <p:sldId id="614" r:id="rId90"/>
    <p:sldId id="703" r:id="rId91"/>
    <p:sldId id="701" r:id="rId92"/>
    <p:sldId id="702" r:id="rId93"/>
    <p:sldId id="646" r:id="rId94"/>
    <p:sldId id="827" r:id="rId95"/>
    <p:sldId id="648" r:id="rId96"/>
    <p:sldId id="828" r:id="rId97"/>
    <p:sldId id="829" r:id="rId98"/>
    <p:sldId id="820" r:id="rId99"/>
    <p:sldId id="438" r:id="rId100"/>
    <p:sldId id="497" r:id="rId101"/>
    <p:sldId id="439" r:id="rId102"/>
    <p:sldId id="830" r:id="rId103"/>
    <p:sldId id="440" r:id="rId104"/>
    <p:sldId id="831" r:id="rId105"/>
    <p:sldId id="832" r:id="rId106"/>
    <p:sldId id="278" r:id="rId107"/>
    <p:sldId id="668" r:id="rId108"/>
    <p:sldId id="372" r:id="rId109"/>
    <p:sldId id="374" r:id="rId110"/>
    <p:sldId id="345" r:id="rId111"/>
    <p:sldId id="768" r:id="rId112"/>
    <p:sldId id="378" r:id="rId113"/>
    <p:sldId id="769" r:id="rId114"/>
    <p:sldId id="770" r:id="rId115"/>
    <p:sldId id="771" r:id="rId116"/>
    <p:sldId id="772" r:id="rId117"/>
    <p:sldId id="774" r:id="rId118"/>
    <p:sldId id="775" r:id="rId119"/>
    <p:sldId id="776" r:id="rId120"/>
    <p:sldId id="777" r:id="rId121"/>
    <p:sldId id="778" r:id="rId122"/>
    <p:sldId id="779" r:id="rId123"/>
    <p:sldId id="780" r:id="rId124"/>
    <p:sldId id="781" r:id="rId125"/>
    <p:sldId id="782" r:id="rId126"/>
    <p:sldId id="369" r:id="rId127"/>
    <p:sldId id="783" r:id="rId128"/>
    <p:sldId id="360" r:id="rId129"/>
    <p:sldId id="784" r:id="rId130"/>
    <p:sldId id="833" r:id="rId131"/>
    <p:sldId id="834" r:id="rId132"/>
    <p:sldId id="295" r:id="rId133"/>
    <p:sldId id="371" r:id="rId134"/>
    <p:sldId id="671" r:id="rId135"/>
    <p:sldId id="364" r:id="rId136"/>
    <p:sldId id="368" r:id="rId137"/>
    <p:sldId id="672" r:id="rId138"/>
    <p:sldId id="290" r:id="rId139"/>
    <p:sldId id="281"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93"/>
    <p:restoredTop sz="94354" autoAdjust="0"/>
  </p:normalViewPr>
  <p:slideViewPr>
    <p:cSldViewPr snapToGrid="0" snapToObjects="1">
      <p:cViewPr varScale="1">
        <p:scale>
          <a:sx n="120" d="100"/>
          <a:sy n="120" d="100"/>
        </p:scale>
        <p:origin x="256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9/30/24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6.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131300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37</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38</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41</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46</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57</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5B70-F407-FA76-D22E-CD451B931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2513-CDE5-AB22-A889-46DD334BE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25CAE-7E5A-6F80-E768-4632D061E8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417C5-36CE-0513-8F45-2F6FA8163D4E}"/>
              </a:ext>
            </a:extLst>
          </p:cNvPr>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293449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3BECF-55FC-6BA3-77E4-11F22E9C3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743D6-A633-D736-569F-4F059E207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27295-E457-9571-952C-B63CF8F04B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AFB59C-BF84-B6F3-232F-4DA38FAE8188}"/>
              </a:ext>
            </a:extLst>
          </p:cNvPr>
          <p:cNvSpPr>
            <a:spLocks noGrp="1"/>
          </p:cNvSpPr>
          <p:nvPr>
            <p:ph type="sldNum" sz="quarter" idx="5"/>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1305674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99</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109</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138</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30/09/2024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30/09/2024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30/09/2024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30/09/2024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7.svg"/></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halkboard" panose="03050602040202020205" pitchFamily="66" charset="77"/>
              </a:rPr>
              <a:t>Practical Messaging</a:t>
            </a:r>
          </a:p>
        </p:txBody>
      </p:sp>
      <p:sp>
        <p:nvSpPr>
          <p:cNvPr id="3" name="Subtitle 2"/>
          <p:cNvSpPr>
            <a:spLocks noGrp="1"/>
          </p:cNvSpPr>
          <p:nvPr>
            <p:ph type="subTitle" idx="1"/>
          </p:nvPr>
        </p:nvSpPr>
        <p:spPr/>
        <p:txBody>
          <a:bodyPr>
            <a:normAutofit/>
          </a:bodyPr>
          <a:lstStyle/>
          <a:p>
            <a:r>
              <a:rPr lang="en-US" sz="1800" dirty="0">
                <a:latin typeface="Chalkboard" panose="03050602040202020205" pitchFamily="66" charset="77"/>
              </a:rPr>
              <a:t>A 101 guide to messaging</a:t>
            </a:r>
          </a:p>
          <a:p>
            <a:r>
              <a:rPr lang="en-US" sz="1800" dirty="0">
                <a:latin typeface="Chalkboard" panose="03050602040202020205" pitchFamily="66" charset="77"/>
              </a:rPr>
              <a:t>Ian Cooper</a:t>
            </a:r>
          </a:p>
          <a:p>
            <a:r>
              <a:rPr lang="en-US" sz="1800" dirty="0">
                <a:latin typeface="Chalkboard" panose="03050602040202020205" pitchFamily="66" charset="77"/>
              </a:rPr>
              <a:t>X/</a:t>
            </a:r>
            <a:r>
              <a:rPr lang="en-US" sz="1800" dirty="0" err="1">
                <a:latin typeface="Chalkboard" panose="03050602040202020205" pitchFamily="66" charset="77"/>
              </a:rPr>
              <a:t>Hachyderm</a:t>
            </a:r>
            <a:r>
              <a:rPr lang="en-US" sz="1800" dirty="0">
                <a:latin typeface="Chalkboard" panose="03050602040202020205" pitchFamily="66" charset="77"/>
              </a:rPr>
              <a:t>: </a:t>
            </a:r>
            <a:r>
              <a:rPr lang="en-US" sz="1800" dirty="0" err="1">
                <a:latin typeface="Chalkboard" panose="03050602040202020205" pitchFamily="66" charset="77"/>
              </a:rPr>
              <a:t>ICooper</a:t>
            </a:r>
            <a:endParaRPr lang="en-US" sz="1800" dirty="0">
              <a:latin typeface="Chalkboard" panose="03050602040202020205" pitchFamily="66" charset="77"/>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Distributed Systems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10</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latin typeface="Chalkboard" panose="03050602040202020205" pitchFamily="66" charset="77"/>
              </a:rPr>
              <a:t>Be strict when sending and tolerant when receiving.</a:t>
            </a:r>
            <a:r>
              <a:rPr lang="en-GB" sz="2400" dirty="0">
                <a:latin typeface="Chalkboard" panose="03050602040202020205" pitchFamily="66" charset="77"/>
              </a:rPr>
              <a:t> Implementations must follow specifications precisely when sending to the network, and tolerate faulty input from the network.</a:t>
            </a:r>
            <a:endParaRPr lang="en-US" sz="2400" dirty="0">
              <a:latin typeface="Chalkboard" panose="03050602040202020205" pitchFamily="66" charset="77"/>
            </a:endParaRPr>
          </a:p>
        </p:txBody>
      </p:sp>
      <p:sp>
        <p:nvSpPr>
          <p:cNvPr id="6" name="Rectangle 5">
            <a:extLst>
              <a:ext uri="{FF2B5EF4-FFF2-40B4-BE49-F238E27FC236}">
                <a16:creationId xmlns:a16="http://schemas.microsoft.com/office/drawing/2014/main" id="{C76F5866-E485-7041-A30E-031DB1CD04AF}"/>
              </a:ext>
            </a:extLst>
          </p:cNvPr>
          <p:cNvSpPr/>
          <p:nvPr/>
        </p:nvSpPr>
        <p:spPr>
          <a:xfrm>
            <a:off x="2065867" y="3859368"/>
            <a:ext cx="6366933" cy="369332"/>
          </a:xfrm>
          <a:prstGeom prst="rect">
            <a:avLst/>
          </a:prstGeom>
        </p:spPr>
        <p:txBody>
          <a:bodyPr wrap="square">
            <a:spAutoFit/>
          </a:bodyPr>
          <a:lstStyle/>
          <a:p>
            <a:pPr algn="r"/>
            <a:r>
              <a:rPr lang="en-GB" dirty="0">
                <a:latin typeface="Chalkboard" panose="03050602040202020205" pitchFamily="66" charset="77"/>
              </a:rPr>
              <a:t>Robustness Principal or </a:t>
            </a:r>
            <a:r>
              <a:rPr lang="en-GB" dirty="0" err="1">
                <a:latin typeface="Chalkboard" panose="03050602040202020205" pitchFamily="66" charset="77"/>
              </a:rPr>
              <a:t>Postel’s</a:t>
            </a:r>
            <a:r>
              <a:rPr lang="en-GB" dirty="0">
                <a:latin typeface="Chalkboard" panose="03050602040202020205" pitchFamily="66" charset="77"/>
              </a:rPr>
              <a:t> Law – Jon </a:t>
            </a:r>
            <a:r>
              <a:rPr lang="en-GB" dirty="0" err="1">
                <a:latin typeface="Chalkboard" panose="03050602040202020205" pitchFamily="66" charset="77"/>
              </a:rPr>
              <a:t>Postel</a:t>
            </a:r>
            <a:r>
              <a:rPr lang="en-GB" dirty="0">
                <a:latin typeface="Chalkboard" panose="03050602040202020205" pitchFamily="66" charset="77"/>
              </a:rPr>
              <a:t> RFC 1958</a:t>
            </a:r>
            <a:endParaRPr lang="en-US" dirty="0">
              <a:latin typeface="Chalkboard" panose="03050602040202020205" pitchFamily="66" charset="77"/>
            </a:endParaRPr>
          </a:p>
        </p:txBody>
      </p:sp>
    </p:spTree>
    <p:extLst>
      <p:ext uri="{BB962C8B-B14F-4D97-AF65-F5344CB8AC3E}">
        <p14:creationId xmlns:p14="http://schemas.microsoft.com/office/powerpoint/2010/main" val="1247521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101</a:t>
            </a:fld>
            <a:endParaRPr lang="en-US"/>
          </a:p>
        </p:txBody>
      </p:sp>
      <p:sp>
        <p:nvSpPr>
          <p:cNvPr id="5" name="TextBox 4"/>
          <p:cNvSpPr txBox="1"/>
          <p:nvPr/>
        </p:nvSpPr>
        <p:spPr>
          <a:xfrm>
            <a:off x="567267" y="1650999"/>
            <a:ext cx="4004733" cy="3170099"/>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6" name="TextBox 5"/>
          <p:cNvSpPr txBox="1"/>
          <p:nvPr/>
        </p:nvSpPr>
        <p:spPr>
          <a:xfrm>
            <a:off x="5133677" y="1650999"/>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FF0000"/>
                </a:solidFill>
                <a:latin typeface="Consolas" panose="020B0609020204030204" pitchFamily="49" charset="0"/>
              </a:rPr>
              <a:t>"latitude":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-90,</a:t>
            </a:r>
          </a:p>
          <a:p>
            <a:r>
              <a:rPr lang="en-US" sz="800" dirty="0">
                <a:solidFill>
                  <a:srgbClr val="FF0000"/>
                </a:solidFill>
                <a:latin typeface="Consolas" panose="020B0609020204030204" pitchFamily="49" charset="0"/>
              </a:rPr>
              <a:t>      "maximum": 90</a:t>
            </a:r>
          </a:p>
          <a:p>
            <a:r>
              <a:rPr lang="en-US" sz="800" dirty="0">
                <a:solidFill>
                  <a:srgbClr val="FF0000"/>
                </a:solidFill>
                <a:latin typeface="Consolas" panose="020B0609020204030204" pitchFamily="49" charset="0"/>
              </a:rPr>
              <a:t>    },</a:t>
            </a:r>
          </a:p>
          <a:p>
            <a:r>
              <a:rPr lang="en-US" sz="800" dirty="0">
                <a:solidFill>
                  <a:srgbClr val="FF0000"/>
                </a:solidFill>
                <a:latin typeface="Consolas" panose="020B0609020204030204" pitchFamily="49" charset="0"/>
              </a:rPr>
              <a:t>    "longitude":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-180,</a:t>
            </a:r>
          </a:p>
          <a:p>
            <a:r>
              <a:rPr lang="en-US" sz="800" dirty="0">
                <a:solidFill>
                  <a:srgbClr val="FF0000"/>
                </a:solidFill>
                <a:latin typeface="Consolas" panose="020B0609020204030204" pitchFamily="49" charset="0"/>
              </a:rPr>
              <a:t>      "maximum": 180</a:t>
            </a:r>
          </a:p>
          <a:p>
            <a:r>
              <a:rPr lang="en-US" sz="800" dirty="0">
                <a:solidFill>
                  <a:srgbClr val="FF0000"/>
                </a:solidFill>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2" name="TextBox 11">
            <a:extLst>
              <a:ext uri="{FF2B5EF4-FFF2-40B4-BE49-F238E27FC236}">
                <a16:creationId xmlns:a16="http://schemas.microsoft.com/office/drawing/2014/main" id="{410E5ABA-68F7-E144-B863-76D951746989}"/>
              </a:ext>
            </a:extLst>
          </p:cNvPr>
          <p:cNvSpPr txBox="1"/>
          <p:nvPr/>
        </p:nvSpPr>
        <p:spPr>
          <a:xfrm>
            <a:off x="775604" y="5665429"/>
            <a:ext cx="3409238" cy="507831"/>
          </a:xfrm>
          <a:prstGeom prst="rect">
            <a:avLst/>
          </a:prstGeom>
          <a:noFill/>
        </p:spPr>
        <p:txBody>
          <a:bodyPr wrap="square" rtlCol="0">
            <a:spAutoFit/>
          </a:bodyPr>
          <a:lstStyle/>
          <a:p>
            <a:pPr algn="ctr"/>
            <a:r>
              <a:rPr lang="en-US" sz="2700" b="1" dirty="0">
                <a:latin typeface="Chalkboard" panose="03050602040202020205" pitchFamily="66" charset="77"/>
              </a:rPr>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23220"/>
          </a:xfrm>
          <a:prstGeom prst="rect">
            <a:avLst/>
          </a:prstGeom>
          <a:noFill/>
        </p:spPr>
        <p:txBody>
          <a:bodyPr wrap="square" rtlCol="0">
            <a:spAutoFit/>
          </a:bodyPr>
          <a:lstStyle/>
          <a:p>
            <a:pPr algn="ctr"/>
            <a:r>
              <a:rPr lang="en-US" sz="2800" b="1" dirty="0">
                <a:latin typeface="Chalkboard" panose="03050602040202020205" pitchFamily="66" charset="77"/>
              </a:rPr>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572000" y="3236049"/>
            <a:ext cx="561677" cy="615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sp>
        <p:nvSpPr>
          <p:cNvPr id="13" name="TextBox 12">
            <a:extLst>
              <a:ext uri="{FF2B5EF4-FFF2-40B4-BE49-F238E27FC236}">
                <a16:creationId xmlns:a16="http://schemas.microsoft.com/office/drawing/2014/main" id="{468613CF-3E24-DC4B-A395-1E16CABF2F67}"/>
              </a:ext>
            </a:extLst>
          </p:cNvPr>
          <p:cNvSpPr txBox="1"/>
          <p:nvPr/>
        </p:nvSpPr>
        <p:spPr>
          <a:xfrm>
            <a:off x="5368642" y="4864548"/>
            <a:ext cx="3409238" cy="507831"/>
          </a:xfrm>
          <a:prstGeom prst="rect">
            <a:avLst/>
          </a:prstGeom>
          <a:noFill/>
        </p:spPr>
        <p:txBody>
          <a:bodyPr wrap="square" rtlCol="0">
            <a:spAutoFit/>
          </a:bodyPr>
          <a:lstStyle/>
          <a:p>
            <a:pPr algn="ctr"/>
            <a:r>
              <a:rPr lang="en-US" sz="2700" b="1" dirty="0"/>
              <a:t>Default Missing Fields</a:t>
            </a:r>
          </a:p>
        </p:txBody>
      </p:sp>
      <p:sp>
        <p:nvSpPr>
          <p:cNvPr id="5" name="TextBox 4">
            <a:extLst>
              <a:ext uri="{FF2B5EF4-FFF2-40B4-BE49-F238E27FC236}">
                <a16:creationId xmlns:a16="http://schemas.microsoft.com/office/drawing/2014/main" id="{09E2BD5E-A4C0-E1F8-7E22-61F3A8AC22D3}"/>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solidFill>
                  <a:srgbClr val="FFC000"/>
                </a:solidFill>
                <a:latin typeface="Consolas" panose="020B0609020204030204" pitchFamily="49" charset="0"/>
              </a:rPr>
              <a:t>   </a:t>
            </a:r>
            <a:r>
              <a:rPr lang="en-US" sz="800" dirty="0">
                <a:solidFill>
                  <a:srgbClr val="92D050"/>
                </a:solidFill>
                <a:latin typeface="Consolas" panose="020B0609020204030204" pitchFamily="49" charset="0"/>
              </a:rPr>
              <a:t> "latitude":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-90,</a:t>
            </a:r>
          </a:p>
          <a:p>
            <a:r>
              <a:rPr lang="en-US" sz="800" dirty="0">
                <a:solidFill>
                  <a:srgbClr val="92D050"/>
                </a:solidFill>
                <a:latin typeface="Consolas" panose="020B0609020204030204" pitchFamily="49" charset="0"/>
              </a:rPr>
              <a:t>      "maximum": 90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"longitude":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-180,</a:t>
            </a:r>
          </a:p>
          <a:p>
            <a:r>
              <a:rPr lang="en-US" sz="800" dirty="0">
                <a:solidFill>
                  <a:srgbClr val="92D050"/>
                </a:solidFill>
                <a:latin typeface="Consolas" panose="020B0609020204030204" pitchFamily="49" charset="0"/>
              </a:rPr>
              <a:t>      "maximum": 180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9" name="TextBox 8">
            <a:extLst>
              <a:ext uri="{FF2B5EF4-FFF2-40B4-BE49-F238E27FC236}">
                <a16:creationId xmlns:a16="http://schemas.microsoft.com/office/drawing/2014/main" id="{F8388E95-FA38-E8E8-FAC1-A1A168B8CB51}"/>
              </a:ext>
            </a:extLst>
          </p:cNvPr>
          <p:cNvSpPr txBox="1"/>
          <p:nvPr/>
        </p:nvSpPr>
        <p:spPr>
          <a:xfrm>
            <a:off x="5130800" y="2937933"/>
            <a:ext cx="1849096" cy="523220"/>
          </a:xfrm>
          <a:prstGeom prst="rect">
            <a:avLst/>
          </a:prstGeom>
          <a:noFill/>
        </p:spPr>
        <p:txBody>
          <a:bodyPr wrap="none" rtlCol="0">
            <a:spAutoFit/>
          </a:bodyPr>
          <a:lstStyle/>
          <a:p>
            <a:r>
              <a:rPr lang="en-GB" sz="1400" dirty="0">
                <a:latin typeface="Chalkboard" panose="03050602040202020205" pitchFamily="66" charset="77"/>
              </a:rPr>
              <a:t>Default Latitude: 0</a:t>
            </a:r>
          </a:p>
          <a:p>
            <a:r>
              <a:rPr lang="en-GB" sz="1400" dirty="0">
                <a:latin typeface="Chalkboard" panose="03050602040202020205" pitchFamily="66" charset="77"/>
              </a:rPr>
              <a:t>Default Longitude: 0</a:t>
            </a:r>
          </a:p>
        </p:txBody>
      </p:sp>
      <p:cxnSp>
        <p:nvCxnSpPr>
          <p:cNvPr id="10" name="Straight Arrow Connector 9">
            <a:extLst>
              <a:ext uri="{FF2B5EF4-FFF2-40B4-BE49-F238E27FC236}">
                <a16:creationId xmlns:a16="http://schemas.microsoft.com/office/drawing/2014/main" id="{5421F2B2-70DF-1C29-A05A-6B8378715CC7}"/>
              </a:ext>
            </a:extLst>
          </p:cNvPr>
          <p:cNvCxnSpPr>
            <a:cxnSpLocks/>
            <a:stCxn id="9" idx="1"/>
          </p:cNvCxnSpPr>
          <p:nvPr/>
        </p:nvCxnSpPr>
        <p:spPr>
          <a:xfrm flipH="1">
            <a:off x="1947333" y="3199543"/>
            <a:ext cx="3183467" cy="1126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34B438-2F3F-0E46-5FE0-626549E3BAE9}"/>
              </a:ext>
            </a:extLst>
          </p:cNvPr>
          <p:cNvSpPr txBox="1"/>
          <p:nvPr/>
        </p:nvSpPr>
        <p:spPr>
          <a:xfrm>
            <a:off x="5368642" y="3880577"/>
            <a:ext cx="1669881" cy="307777"/>
          </a:xfrm>
          <a:prstGeom prst="rect">
            <a:avLst/>
          </a:prstGeom>
          <a:noFill/>
        </p:spPr>
        <p:txBody>
          <a:bodyPr wrap="none" rtlCol="0">
            <a:spAutoFit/>
          </a:bodyPr>
          <a:lstStyle/>
          <a:p>
            <a:r>
              <a:rPr lang="en-GB" sz="1400" dirty="0">
                <a:latin typeface="Chalkboard" panose="03050602040202020205" pitchFamily="66" charset="77"/>
              </a:rPr>
              <a:t>Note: not required</a:t>
            </a:r>
          </a:p>
        </p:txBody>
      </p:sp>
      <p:cxnSp>
        <p:nvCxnSpPr>
          <p:cNvPr id="16" name="Straight Arrow Connector 15">
            <a:extLst>
              <a:ext uri="{FF2B5EF4-FFF2-40B4-BE49-F238E27FC236}">
                <a16:creationId xmlns:a16="http://schemas.microsoft.com/office/drawing/2014/main" id="{05CF198E-231D-7A32-6252-2E7D49511B58}"/>
              </a:ext>
            </a:extLst>
          </p:cNvPr>
          <p:cNvCxnSpPr>
            <a:cxnSpLocks/>
            <a:stCxn id="15" idx="1"/>
          </p:cNvCxnSpPr>
          <p:nvPr/>
        </p:nvCxnSpPr>
        <p:spPr>
          <a:xfrm flipH="1">
            <a:off x="2185175" y="4034466"/>
            <a:ext cx="3183467" cy="1234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57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103</a:t>
            </a:fld>
            <a:endParaRPr lang="en-US"/>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560083"/>
            <a:ext cx="3409238" cy="507831"/>
          </a:xfrm>
          <a:prstGeom prst="rect">
            <a:avLst/>
          </a:prstGeom>
          <a:noFill/>
        </p:spPr>
        <p:txBody>
          <a:bodyPr wrap="square" rtlCol="0">
            <a:spAutoFit/>
          </a:bodyPr>
          <a:lstStyle/>
          <a:p>
            <a:pPr algn="ctr"/>
            <a:r>
              <a:rPr lang="en-US" sz="2700" b="1" dirty="0">
                <a:latin typeface="Chalkboard" panose="03050602040202020205" pitchFamily="66" charset="77"/>
              </a:rPr>
              <a:t>Breaking Change</a:t>
            </a:r>
          </a:p>
        </p:txBody>
      </p:sp>
      <p:sp>
        <p:nvSpPr>
          <p:cNvPr id="13" name="TextBox 12">
            <a:extLst>
              <a:ext uri="{FF2B5EF4-FFF2-40B4-BE49-F238E27FC236}">
                <a16:creationId xmlns:a16="http://schemas.microsoft.com/office/drawing/2014/main" id="{78DDCDFE-DCFE-D9AB-4F70-1F4A9D90A5ED}"/>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C00000"/>
                </a:solidFill>
                <a:latin typeface="Consolas" panose="020B0609020204030204" pitchFamily="49" charset="0"/>
              </a:rPr>
              <a:t>"</a:t>
            </a:r>
            <a:r>
              <a:rPr lang="en-US" sz="800" dirty="0" err="1">
                <a:solidFill>
                  <a:srgbClr val="C00000"/>
                </a:solidFill>
                <a:latin typeface="Consolas" panose="020B0609020204030204" pitchFamily="49" charset="0"/>
              </a:rPr>
              <a:t>firstName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a:t>
            </a:r>
            <a:r>
              <a:rPr lang="en-US" sz="800" dirty="0" err="1">
                <a:solidFill>
                  <a:srgbClr val="C00000"/>
                </a:solidFill>
                <a:latin typeface="Consolas" panose="020B0609020204030204" pitchFamily="49" charset="0"/>
              </a:rPr>
              <a:t>surName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"latitude": {</a:t>
            </a:r>
          </a:p>
          <a:p>
            <a:r>
              <a:rPr lang="en-US" sz="800" dirty="0">
                <a:latin typeface="Consolas" panose="020B0609020204030204" pitchFamily="49" charset="0"/>
              </a:rPr>
              <a:t>      "type": "number",</a:t>
            </a:r>
          </a:p>
          <a:p>
            <a:r>
              <a:rPr lang="en-US" sz="800" dirty="0">
                <a:latin typeface="Consolas" panose="020B0609020204030204" pitchFamily="49" charset="0"/>
              </a:rPr>
              <a:t>      "minimum": -90,</a:t>
            </a:r>
          </a:p>
          <a:p>
            <a:r>
              <a:rPr lang="en-US" sz="800" dirty="0">
                <a:latin typeface="Consolas" panose="020B0609020204030204" pitchFamily="49" charset="0"/>
              </a:rPr>
              <a:t>      "maximum": 90</a:t>
            </a:r>
          </a:p>
          <a:p>
            <a:r>
              <a:rPr lang="en-US" sz="800" dirty="0">
                <a:latin typeface="Consolas" panose="020B0609020204030204" pitchFamily="49" charset="0"/>
              </a:rPr>
              <a:t>    },</a:t>
            </a:r>
          </a:p>
          <a:p>
            <a:r>
              <a:rPr lang="en-US" sz="800" dirty="0">
                <a:latin typeface="Consolas" panose="020B0609020204030204" pitchFamily="49" charset="0"/>
              </a:rPr>
              <a:t>    "longitude": {</a:t>
            </a:r>
          </a:p>
          <a:p>
            <a:r>
              <a:rPr lang="en-US" sz="800" dirty="0">
                <a:latin typeface="Consolas" panose="020B0609020204030204" pitchFamily="49" charset="0"/>
              </a:rPr>
              <a:t>      "type": "number",</a:t>
            </a:r>
          </a:p>
          <a:p>
            <a:r>
              <a:rPr lang="en-US" sz="800" dirty="0">
                <a:latin typeface="Consolas" panose="020B0609020204030204" pitchFamily="49" charset="0"/>
              </a:rPr>
              <a:t>      "minimum": -180,</a:t>
            </a:r>
          </a:p>
          <a:p>
            <a:r>
              <a:rPr lang="en-US" sz="800" dirty="0">
                <a:latin typeface="Consolas" panose="020B0609020204030204" pitchFamily="49" charset="0"/>
              </a:rPr>
              <a:t>      "maximum": 180</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firstName</a:t>
            </a:r>
            <a:r>
              <a:rPr lang="en-US" sz="800" dirty="0">
                <a:latin typeface="Consolas" panose="020B0609020204030204" pitchFamily="49" charset="0"/>
              </a:rPr>
              <a:t>", "</a:t>
            </a:r>
            <a:r>
              <a:rPr lang="en-US" sz="800" dirty="0" err="1">
                <a:latin typeface="Consolas" panose="020B0609020204030204" pitchFamily="49" charset="0"/>
              </a:rPr>
              <a:t>surName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"latitude", "longitude"],</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4" name="TextBox 13">
            <a:extLst>
              <a:ext uri="{FF2B5EF4-FFF2-40B4-BE49-F238E27FC236}">
                <a16:creationId xmlns:a16="http://schemas.microsoft.com/office/drawing/2014/main" id="{A8418F5C-625D-95BD-6563-3E30863D2FB0}"/>
              </a:ext>
            </a:extLst>
          </p:cNvPr>
          <p:cNvSpPr txBox="1"/>
          <p:nvPr/>
        </p:nvSpPr>
        <p:spPr>
          <a:xfrm>
            <a:off x="5554134" y="1642533"/>
            <a:ext cx="3132666" cy="1169551"/>
          </a:xfrm>
          <a:prstGeom prst="rect">
            <a:avLst/>
          </a:prstGeom>
          <a:noFill/>
        </p:spPr>
        <p:txBody>
          <a:bodyPr wrap="square" rtlCol="0">
            <a:spAutoFit/>
          </a:bodyPr>
          <a:lstStyle/>
          <a:p>
            <a:r>
              <a:rPr lang="en-GB" sz="1400" dirty="0">
                <a:latin typeface="Chalkboard" panose="03050602040202020205" pitchFamily="66" charset="77"/>
              </a:rPr>
              <a:t>We might be able to write code to deal with this change, but we have to know that a required field is missing and we have new fields instead</a:t>
            </a:r>
          </a:p>
        </p:txBody>
      </p:sp>
      <p:cxnSp>
        <p:nvCxnSpPr>
          <p:cNvPr id="15" name="Straight Arrow Connector 14">
            <a:extLst>
              <a:ext uri="{FF2B5EF4-FFF2-40B4-BE49-F238E27FC236}">
                <a16:creationId xmlns:a16="http://schemas.microsoft.com/office/drawing/2014/main" id="{5EEB96CF-3C2E-91E6-F4E4-210A7486106A}"/>
              </a:ext>
            </a:extLst>
          </p:cNvPr>
          <p:cNvCxnSpPr>
            <a:cxnSpLocks/>
            <a:stCxn id="14" idx="1"/>
          </p:cNvCxnSpPr>
          <p:nvPr/>
        </p:nvCxnSpPr>
        <p:spPr>
          <a:xfrm flipH="1">
            <a:off x="2082800" y="2227309"/>
            <a:ext cx="3471334" cy="321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5911EF-6556-CC76-0910-5E3EFA630F59}"/>
              </a:ext>
            </a:extLst>
          </p:cNvPr>
          <p:cNvSpPr txBox="1"/>
          <p:nvPr/>
        </p:nvSpPr>
        <p:spPr>
          <a:xfrm>
            <a:off x="5630334" y="3259667"/>
            <a:ext cx="3132666" cy="1384995"/>
          </a:xfrm>
          <a:prstGeom prst="rect">
            <a:avLst/>
          </a:prstGeom>
          <a:noFill/>
        </p:spPr>
        <p:txBody>
          <a:bodyPr wrap="square" rtlCol="0">
            <a:spAutoFit/>
          </a:bodyPr>
          <a:lstStyle/>
          <a:p>
            <a:r>
              <a:rPr lang="en-GB" sz="1400" dirty="0">
                <a:latin typeface="Chalkboard" panose="03050602040202020205" pitchFamily="66" charset="77"/>
              </a:rPr>
              <a:t>For this we need to rely on a version in the header, and the ability to process messages with this new version, alongside old ones to allow us to run out the old until new replaces it.</a:t>
            </a:r>
          </a:p>
        </p:txBody>
      </p:sp>
      <p:cxnSp>
        <p:nvCxnSpPr>
          <p:cNvPr id="19" name="Straight Arrow Connector 18">
            <a:extLst>
              <a:ext uri="{FF2B5EF4-FFF2-40B4-BE49-F238E27FC236}">
                <a16:creationId xmlns:a16="http://schemas.microsoft.com/office/drawing/2014/main" id="{C40A6E91-5F6D-DEFA-2EE4-AFF8B8EFB071}"/>
              </a:ext>
            </a:extLst>
          </p:cNvPr>
          <p:cNvCxnSpPr>
            <a:cxnSpLocks/>
            <a:stCxn id="18" idx="1"/>
          </p:cNvCxnSpPr>
          <p:nvPr/>
        </p:nvCxnSpPr>
        <p:spPr>
          <a:xfrm flipH="1" flipV="1">
            <a:off x="1888067" y="2743200"/>
            <a:ext cx="3742267" cy="1208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79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104</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573677"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Documentation</a:t>
            </a:r>
            <a:endParaRPr lang="en-GB" sz="2800" b="1" dirty="0">
              <a:latin typeface="Chalkboard" panose="03050602040202020205" pitchFamily="66" charset="77"/>
            </a:endParaRPr>
          </a:p>
        </p:txBody>
      </p:sp>
    </p:spTree>
    <p:extLst>
      <p:ext uri="{BB962C8B-B14F-4D97-AF65-F5344CB8AC3E}">
        <p14:creationId xmlns:p14="http://schemas.microsoft.com/office/powerpoint/2010/main" val="12013725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latin typeface="Chalkboard" panose="03050602040202020205" pitchFamily="66" charset="77"/>
              </a:rPr>
              <a:t>Endpoints</a:t>
            </a:r>
            <a:r>
              <a:rPr lang="en-GB" dirty="0">
                <a:latin typeface="Chalkboard" panose="03050602040202020205" pitchFamily="66" charset="77"/>
              </a:rPr>
              <a:t> are </a:t>
            </a:r>
            <a:r>
              <a:rPr lang="en-GB" b="1" dirty="0">
                <a:latin typeface="Chalkboard" panose="03050602040202020205" pitchFamily="66" charset="77"/>
              </a:rPr>
              <a:t>places where messages are sent or received</a:t>
            </a:r>
            <a:r>
              <a:rPr lang="en-GB" dirty="0">
                <a:latin typeface="Chalkboard" panose="03050602040202020205" pitchFamily="66" charset="77"/>
              </a:rPr>
              <a:t> (or both), and they define all the information required for the message exchange. </a:t>
            </a:r>
          </a:p>
          <a:p>
            <a:pPr algn="ctr"/>
            <a:endParaRPr lang="en-GB" dirty="0">
              <a:latin typeface="Chalkboard" panose="03050602040202020205" pitchFamily="66" charset="77"/>
            </a:endParaRPr>
          </a:p>
          <a:p>
            <a:pPr algn="ctr"/>
            <a:r>
              <a:rPr lang="en-GB" dirty="0">
                <a:latin typeface="Chalkboard" panose="03050602040202020205" pitchFamily="66" charset="77"/>
              </a:rPr>
              <a:t>An </a:t>
            </a:r>
            <a:r>
              <a:rPr lang="en-GB" i="1" dirty="0">
                <a:latin typeface="Chalkboard" panose="03050602040202020205" pitchFamily="66" charset="77"/>
              </a:rPr>
              <a:t>endpoint</a:t>
            </a:r>
            <a:r>
              <a:rPr lang="en-GB" dirty="0">
                <a:latin typeface="Chalkboard" panose="03050602040202020205" pitchFamily="66" charset="77"/>
              </a:rPr>
              <a:t> describes in a standard-based way </a:t>
            </a:r>
            <a:r>
              <a:rPr lang="en-GB" b="1" dirty="0">
                <a:latin typeface="Chalkboard" panose="03050602040202020205" pitchFamily="66" charset="77"/>
              </a:rPr>
              <a:t>where messages should be sent, how they should be sent, and what the messages should look like</a:t>
            </a:r>
            <a:r>
              <a:rPr lang="en-GB" dirty="0">
                <a:latin typeface="Chalkboard" panose="03050602040202020205" pitchFamily="66" charset="77"/>
              </a:rPr>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842335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1061807"/>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How do I know </a:t>
            </a:r>
            <a:r>
              <a:rPr lang="en-GB" sz="1200" b="1" dirty="0">
                <a:latin typeface="Chalkboard" panose="03050602040202020205" pitchFamily="66" charset="77"/>
              </a:rPr>
              <a:t>who exposes the data</a:t>
            </a:r>
            <a:r>
              <a:rPr lang="en-GB" sz="1200" dirty="0">
                <a:latin typeface="Chalkboard" panose="03050602040202020205" pitchFamily="66" charset="77"/>
              </a:rPr>
              <a:t> that I need? How do I find the endpoint that I want to consume from?</a:t>
            </a:r>
            <a:endParaRPr sz="1200" dirty="0">
              <a:latin typeface="Chalkboard" panose="03050602040202020205" pitchFamily="66" charset="77"/>
            </a:endParaRPr>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431139"/>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want to search all the GitHub Repos in case you documented it?</a:t>
            </a:r>
          </a:p>
          <a:p>
            <a:r>
              <a:rPr lang="en-GB" sz="1200" dirty="0">
                <a:latin typeface="Chalkboard" panose="03050602040202020205" pitchFamily="66" charset="77"/>
              </a:rPr>
              <a:t>- Do I want to put a message out on Slack or Teams asking if anyone knows who exposes it?</a:t>
            </a:r>
            <a:endParaRPr sz="1200" dirty="0">
              <a:latin typeface="Chalkboard" panose="03050602040202020205" pitchFamily="66" charset="77"/>
            </a:endParaRPr>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940969"/>
            <a:ext cx="618407"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940969"/>
            <a:ext cx="618406"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106</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Who consumes the messages I send? Whom do I have a contract with?</a:t>
            </a:r>
            <a:endParaRPr sz="1200" dirty="0">
              <a:latin typeface="Chalkboard" panose="03050602040202020205" pitchFamily="66" charset="77"/>
            </a:endParaRPr>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86772" y="711711"/>
            <a:ext cx="1782544" cy="180047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search all the GitHub Repos looking for the name of my message hoping to find it?</a:t>
            </a:r>
          </a:p>
          <a:p>
            <a:r>
              <a:rPr lang="en-GB" sz="1200" dirty="0">
                <a:latin typeface="Chalkboard" panose="03050602040202020205" pitchFamily="66" charset="77"/>
              </a:rPr>
              <a:t>- Do I want to put a message out on Slack or Teams asking if anyone consumes it?</a:t>
            </a:r>
            <a:endParaRPr sz="1200" dirty="0">
              <a:latin typeface="Chalkboard" panose="03050602040202020205" pitchFamily="66" charset="77"/>
            </a:endParaRPr>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69316" y="1611947"/>
            <a:ext cx="331079" cy="425529"/>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107</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108</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38664"/>
          </a:xfrm>
          <a:prstGeom prst="rect">
            <a:avLst/>
          </a:prstGeom>
          <a:noFill/>
          <a:ln w="12700">
            <a:solidFill>
              <a:schemeClr val="accent1">
                <a:shade val="50000"/>
              </a:schemeClr>
            </a:solidFill>
          </a:ln>
        </p:spPr>
        <p:txBody>
          <a:bodyPr wrap="square" rtlCol="0">
            <a:spAutoFit/>
          </a:bodyPr>
          <a:lstStyle/>
          <a:p>
            <a:r>
              <a:rPr lang="en-US" sz="1400" dirty="0">
                <a:latin typeface="Chalkboard" panose="03050602040202020205" pitchFamily="66" charset="77"/>
              </a:rPr>
              <a:t>Our Asynchronous APIs need documenting just like any other API (HTTP </a:t>
            </a:r>
            <a:r>
              <a:rPr lang="en-US" sz="1400" dirty="0" err="1">
                <a:latin typeface="Chalkboard" panose="03050602040202020205" pitchFamily="66" charset="77"/>
              </a:rPr>
              <a:t>etc</a:t>
            </a:r>
            <a:r>
              <a:rPr lang="en-US" sz="1400" dirty="0">
                <a:latin typeface="Chalkboard" panose="03050602040202020205" pitchFamily="66" charset="77"/>
              </a:rPr>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message, because it is the contract</a:t>
            </a:r>
            <a:endParaRPr sz="1200" dirty="0">
              <a:latin typeface="Chalkboard" panose="03050602040202020205" pitchFamily="66" charset="77"/>
            </a:endParaRPr>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50290"/>
            <a:ext cx="2367217" cy="647860"/>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channel so we know where the message is flowing</a:t>
            </a:r>
            <a:endParaRPr sz="1200" dirty="0">
              <a:latin typeface="Chalkboard" panose="03050602040202020205" pitchFamily="66" charset="77"/>
            </a:endParaRPr>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517066"/>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protocol so we know how to send-receive</a:t>
            </a:r>
            <a:endParaRPr sz="1200" dirty="0">
              <a:latin typeface="Chalkboard" panose="03050602040202020205" pitchFamily="66" charset="77"/>
            </a:endParaRPr>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who sends and </a:t>
            </a:r>
            <a:r>
              <a:rPr lang="en" sz="1200" dirty="0" err="1">
                <a:latin typeface="Chalkboard" panose="03050602040202020205" pitchFamily="66" charset="77"/>
              </a:rPr>
              <a:t>rece</a:t>
            </a:r>
            <a:r>
              <a:rPr lang="en-GB" sz="1200" dirty="0" err="1">
                <a:latin typeface="Chalkboard" panose="03050602040202020205" pitchFamily="66" charset="77"/>
              </a:rPr>
              <a:t>i</a:t>
            </a:r>
            <a:r>
              <a:rPr lang="en" sz="1200" dirty="0" err="1">
                <a:latin typeface="Chalkboard" panose="03050602040202020205" pitchFamily="66" charset="77"/>
              </a:rPr>
              <a:t>ves</a:t>
            </a:r>
            <a:r>
              <a:rPr lang="en" sz="1200" dirty="0">
                <a:latin typeface="Chalkboard" panose="03050602040202020205" pitchFamily="66" charset="77"/>
              </a:rPr>
              <a:t> to understand flow</a:t>
            </a:r>
            <a:endParaRPr sz="1200" dirty="0">
              <a:latin typeface="Chalkboard" panose="03050602040202020205" pitchFamily="66" charset="77"/>
            </a:endParaRPr>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latin typeface="Chalkboard" panose="03050602040202020205" pitchFamily="66" charset="77"/>
              </a:rPr>
              <a:t>An </a:t>
            </a:r>
            <a:r>
              <a:rPr lang="en" sz="1050" b="1" dirty="0">
                <a:latin typeface="Chalkboard" panose="03050602040202020205" pitchFamily="66" charset="77"/>
              </a:rPr>
              <a:t>endpoint </a:t>
            </a:r>
            <a:r>
              <a:rPr lang="en" sz="1050" dirty="0">
                <a:latin typeface="Chalkboard" panose="03050602040202020205" pitchFamily="66" charset="77"/>
              </a:rPr>
              <a:t>is </a:t>
            </a:r>
            <a:r>
              <a:rPr lang="en-GB" sz="1050" dirty="0">
                <a:latin typeface="Chalkboard" panose="03050602040202020205" pitchFamily="66" charset="77"/>
              </a:rPr>
              <a:t>where</a:t>
            </a:r>
            <a:r>
              <a:rPr lang="en-GB" sz="1050" b="1" dirty="0">
                <a:latin typeface="Chalkboard" panose="03050602040202020205" pitchFamily="66" charset="77"/>
              </a:rPr>
              <a:t> messages should be sent, how they should be sent, and what the messages should look like</a:t>
            </a:r>
            <a:r>
              <a:rPr lang="en-GB" sz="1050" dirty="0">
                <a:latin typeface="Chalkboard" panose="03050602040202020205" pitchFamily="66" charset="77"/>
              </a:rPr>
              <a:t>. </a:t>
            </a:r>
            <a:r>
              <a:rPr lang="en" sz="1050" dirty="0">
                <a:latin typeface="Chalkboard" panose="03050602040202020205" pitchFamily="66" charset="77"/>
              </a:rPr>
              <a:t>What </a:t>
            </a:r>
            <a:r>
              <a:rPr lang="en" sz="1050" i="1" dirty="0">
                <a:latin typeface="Chalkboard" panose="03050602040202020205" pitchFamily="66" charset="77"/>
              </a:rPr>
              <a:t>promises</a:t>
            </a:r>
            <a:r>
              <a:rPr lang="en" sz="1050" dirty="0">
                <a:latin typeface="Chalkboard" panose="03050602040202020205" pitchFamily="66" charset="77"/>
              </a:rPr>
              <a:t> do we make.</a:t>
            </a:r>
            <a:endParaRPr sz="1050" dirty="0">
              <a:latin typeface="Chalkboard" panose="03050602040202020205" pitchFamily="66" charset="77"/>
            </a:endParaRPr>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channel </a:t>
            </a:r>
            <a:r>
              <a:rPr lang="en" sz="1050" dirty="0">
                <a:latin typeface="Chalkboard" panose="03050602040202020205" pitchFamily="66" charset="77"/>
              </a:rPr>
              <a:t>is the logical pipe over which messages flow. It is our address.</a:t>
            </a:r>
            <a:endParaRPr sz="105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6293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An </a:t>
            </a:r>
            <a:r>
              <a:rPr lang="en" sz="1050" b="1" dirty="0">
                <a:latin typeface="Chalkboard" panose="03050602040202020205" pitchFamily="66" charset="77"/>
              </a:rPr>
              <a:t>message </a:t>
            </a:r>
            <a:r>
              <a:rPr lang="en" sz="1050" dirty="0">
                <a:latin typeface="Chalkboard" panose="03050602040202020205" pitchFamily="66" charset="77"/>
              </a:rPr>
              <a:t>is data that we send or receive</a:t>
            </a:r>
            <a:endParaRPr sz="1050" dirty="0">
              <a:latin typeface="Chalkboard" panose="03050602040202020205" pitchFamily="66" charset="77"/>
            </a:endParaRPr>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560167"/>
            <a:ext cx="729273" cy="4422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473672" y="5113774"/>
            <a:ext cx="2321951"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binding </a:t>
            </a:r>
            <a:r>
              <a:rPr lang="en" sz="1050" dirty="0">
                <a:latin typeface="Chalkboard" panose="03050602040202020205" pitchFamily="66" charset="77"/>
              </a:rPr>
              <a:t>is the details of how we implement the channel: what transport and encoding does the service support that allows messages to flow for example AMQP and Plain/Text.</a:t>
            </a:r>
            <a:endParaRPr sz="1050" dirty="0">
              <a:latin typeface="Chalkboard" panose="03050602040202020205" pitchFamily="66" charset="77"/>
            </a:endParaRPr>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13007" cy="10925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In principle you can have </a:t>
            </a:r>
            <a:r>
              <a:rPr lang="en" sz="1050" b="1" dirty="0">
                <a:latin typeface="Chalkboard" panose="03050602040202020205" pitchFamily="66" charset="77"/>
              </a:rPr>
              <a:t>multiple</a:t>
            </a:r>
            <a:r>
              <a:rPr lang="en" sz="1050" dirty="0">
                <a:latin typeface="Chalkboard" panose="03050602040202020205" pitchFamily="66" charset="77"/>
              </a:rPr>
              <a:t> </a:t>
            </a:r>
            <a:r>
              <a:rPr lang="en" sz="1050" b="1" dirty="0">
                <a:latin typeface="Chalkboard" panose="03050602040202020205" pitchFamily="66" charset="77"/>
              </a:rPr>
              <a:t>bindings</a:t>
            </a:r>
            <a:r>
              <a:rPr lang="en" sz="1050" dirty="0">
                <a:latin typeface="Chalkboard" panose="03050602040202020205" pitchFamily="66" charset="77"/>
              </a:rPr>
              <a:t> for a </a:t>
            </a:r>
            <a:r>
              <a:rPr lang="en" sz="1050" b="1" dirty="0">
                <a:latin typeface="Chalkboard" panose="03050602040202020205" pitchFamily="66" charset="77"/>
              </a:rPr>
              <a:t>channel</a:t>
            </a:r>
            <a:r>
              <a:rPr lang="en" sz="1050" dirty="0">
                <a:latin typeface="Chalkboard" panose="03050602040202020205" pitchFamily="66" charset="77"/>
              </a:rPr>
              <a:t>.</a:t>
            </a:r>
            <a:endParaRPr sz="1050" dirty="0">
              <a:latin typeface="Chalkboard" panose="03050602040202020205" pitchFamily="66" charset="77"/>
            </a:endParaRPr>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We will need to agree what the metadata – the </a:t>
            </a:r>
            <a:r>
              <a:rPr lang="en" sz="1050" b="1" dirty="0">
                <a:latin typeface="Chalkboard" panose="03050602040202020205" pitchFamily="66" charset="77"/>
              </a:rPr>
              <a:t>headers</a:t>
            </a:r>
            <a:r>
              <a:rPr lang="en" sz="1050" dirty="0">
                <a:latin typeface="Chalkboard" panose="03050602040202020205" pitchFamily="66" charset="77"/>
              </a:rPr>
              <a:t> are – and we will need to agree the </a:t>
            </a:r>
            <a:r>
              <a:rPr lang="en" sz="1050" i="1" dirty="0">
                <a:latin typeface="Chalkboard" panose="03050602040202020205" pitchFamily="66" charset="77"/>
              </a:rPr>
              <a:t>encoding</a:t>
            </a:r>
            <a:r>
              <a:rPr lang="en" sz="1050" dirty="0">
                <a:latin typeface="Chalkboard" panose="03050602040202020205" pitchFamily="66" charset="77"/>
              </a:rPr>
              <a:t> and </a:t>
            </a:r>
            <a:r>
              <a:rPr lang="en" sz="1050" i="1" dirty="0">
                <a:latin typeface="Chalkboard" panose="03050602040202020205" pitchFamily="66" charset="77"/>
              </a:rPr>
              <a:t>schema</a:t>
            </a:r>
            <a:r>
              <a:rPr lang="en" sz="1050" dirty="0">
                <a:latin typeface="Chalkboard" panose="03050602040202020205" pitchFamily="66" charset="77"/>
              </a:rPr>
              <a:t> of the </a:t>
            </a:r>
            <a:r>
              <a:rPr lang="en" sz="1050" b="1" dirty="0">
                <a:latin typeface="Chalkboard" panose="03050602040202020205" pitchFamily="66" charset="77"/>
              </a:rPr>
              <a:t>body</a:t>
            </a:r>
            <a:r>
              <a:rPr lang="en" sz="1050" dirty="0">
                <a:latin typeface="Chalkboard" panose="03050602040202020205" pitchFamily="66" charset="77"/>
              </a:rPr>
              <a:t>.</a:t>
            </a:r>
            <a:endParaRPr sz="1050" dirty="0">
              <a:latin typeface="Chalkboard" panose="03050602040202020205" pitchFamily="66" charset="77"/>
            </a:endParaRPr>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560167"/>
            <a:ext cx="846260" cy="1291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16443715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656831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111</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112</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5894747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36237385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83027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39155096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119</a:t>
            </a:fld>
            <a:endParaRPr lang="en-US"/>
          </a:p>
        </p:txBody>
      </p:sp>
    </p:spTree>
    <p:extLst>
      <p:ext uri="{BB962C8B-B14F-4D97-AF65-F5344CB8AC3E}">
        <p14:creationId xmlns:p14="http://schemas.microsoft.com/office/powerpoint/2010/main" val="159339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124</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125</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126</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13</a:t>
            </a:fld>
            <a:endParaRPr lang="en-US"/>
          </a:p>
        </p:txBody>
      </p:sp>
    </p:spTree>
    <p:extLst>
      <p:ext uri="{BB962C8B-B14F-4D97-AF65-F5344CB8AC3E}">
        <p14:creationId xmlns:p14="http://schemas.microsoft.com/office/powerpoint/2010/main" val="1640831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130</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131</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132</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133</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134</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Observability</a:t>
            </a:r>
            <a:endParaRPr lang="en-GB" sz="2800" b="1" dirty="0">
              <a:latin typeface="Chalkboard" panose="03050602040202020205" pitchFamily="66" charset="77"/>
            </a:endParaRPr>
          </a:p>
        </p:txBody>
      </p:sp>
    </p:spTree>
    <p:extLst>
      <p:ext uri="{BB962C8B-B14F-4D97-AF65-F5344CB8AC3E}">
        <p14:creationId xmlns:p14="http://schemas.microsoft.com/office/powerpoint/2010/main" val="10215264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135</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136</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137</a:t>
            </a:fld>
            <a:endParaRPr lang="en-US"/>
          </a:p>
        </p:txBody>
      </p:sp>
    </p:spTree>
    <p:extLst>
      <p:ext uri="{BB962C8B-B14F-4D97-AF65-F5344CB8AC3E}">
        <p14:creationId xmlns:p14="http://schemas.microsoft.com/office/powerpoint/2010/main" val="40553175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138</a:t>
            </a:fld>
            <a:endParaRPr lang="en-US"/>
          </a:p>
        </p:txBody>
      </p:sp>
    </p:spTree>
    <p:extLst>
      <p:ext uri="{BB962C8B-B14F-4D97-AF65-F5344CB8AC3E}">
        <p14:creationId xmlns:p14="http://schemas.microsoft.com/office/powerpoint/2010/main" val="758847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139</a:t>
            </a:fld>
            <a:endParaRPr lang="en-US"/>
          </a:p>
        </p:txBody>
      </p:sp>
    </p:spTree>
    <p:extLst>
      <p:ext uri="{BB962C8B-B14F-4D97-AF65-F5344CB8AC3E}">
        <p14:creationId xmlns:p14="http://schemas.microsoft.com/office/powerpoint/2010/main" val="297681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0" y="2190750"/>
            <a:ext cx="3562349"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cxnSpLocks/>
            <a:stCxn id="7" idx="2"/>
          </p:cNvCxnSpPr>
          <p:nvPr/>
        </p:nvCxnSpPr>
        <p:spPr>
          <a:xfrm flipH="1">
            <a:off x="6143625" y="2498527"/>
            <a:ext cx="990600"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928937" y="2344638"/>
            <a:ext cx="242888"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286124"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83437" y="3429000"/>
            <a:ext cx="974063"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2197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2208008"/>
            <a:ext cx="543268" cy="10007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695970"/>
            <a:ext cx="2755610" cy="3631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latin typeface="Chalkboard" panose="03050602040202020205" pitchFamily="66" charset="77"/>
              </a:rPr>
              <a:t>Decoupled Invocation Pattern</a:t>
            </a:r>
          </a:p>
        </p:txBody>
      </p:sp>
      <p:sp>
        <p:nvSpPr>
          <p:cNvPr id="4" name="Rectangle 3"/>
          <p:cNvSpPr/>
          <p:nvPr/>
        </p:nvSpPr>
        <p:spPr>
          <a:xfrm>
            <a:off x="804040" y="1530417"/>
            <a:ext cx="7551683" cy="1015663"/>
          </a:xfrm>
          <a:prstGeom prst="rect">
            <a:avLst/>
          </a:prstGeom>
        </p:spPr>
        <p:txBody>
          <a:bodyPr wrap="square">
            <a:spAutoFit/>
          </a:bodyPr>
          <a:lstStyle/>
          <a:p>
            <a:pPr algn="ctr"/>
            <a:r>
              <a:rPr lang="en-GB" sz="2000" dirty="0">
                <a:latin typeface="Chalkboard" panose="03050602040202020205" pitchFamily="66" charset="77"/>
              </a:rPr>
              <a:t>Use Decoupled Invocation. A producer puts a message onto a queue at the service endpoint. A consumer reads messages from the queue.</a:t>
            </a:r>
          </a:p>
        </p:txBody>
      </p:sp>
      <p:sp>
        <p:nvSpPr>
          <p:cNvPr id="5" name="Rectangle 4"/>
          <p:cNvSpPr/>
          <p:nvPr/>
        </p:nvSpPr>
        <p:spPr>
          <a:xfrm>
            <a:off x="977462" y="2675382"/>
            <a:ext cx="7204841" cy="400110"/>
          </a:xfrm>
          <a:prstGeom prst="rect">
            <a:avLst/>
          </a:prstGeom>
        </p:spPr>
        <p:txBody>
          <a:bodyPr wrap="square">
            <a:spAutoFit/>
          </a:bodyPr>
          <a:lstStyle/>
          <a:p>
            <a:pPr algn="ctr"/>
            <a:r>
              <a:rPr lang="en-GB" sz="2000" dirty="0">
                <a:latin typeface="Chalkboard" panose="03050602040202020205" pitchFamily="66" charset="77"/>
              </a:rPr>
              <a:t>The queue stores messages for eventual processing. </a:t>
            </a:r>
          </a:p>
        </p:txBody>
      </p:sp>
      <p:sp>
        <p:nvSpPr>
          <p:cNvPr id="6" name="Rectangle 5"/>
          <p:cNvSpPr/>
          <p:nvPr/>
        </p:nvSpPr>
        <p:spPr>
          <a:xfrm>
            <a:off x="804039" y="3414237"/>
            <a:ext cx="7551683" cy="1015663"/>
          </a:xfrm>
          <a:prstGeom prst="rect">
            <a:avLst/>
          </a:prstGeom>
        </p:spPr>
        <p:txBody>
          <a:bodyPr wrap="square">
            <a:spAutoFit/>
          </a:bodyPr>
          <a:lstStyle/>
          <a:p>
            <a:pPr algn="ctr"/>
            <a:r>
              <a:rPr lang="en-GB" sz="2000" dirty="0">
                <a:latin typeface="Chalkboard" panose="03050602040202020205" pitchFamily="66" charset="77"/>
              </a:rPr>
              <a:t>If the rate of arrival at the endpoint is unpredictable, the queue acts as a buffer that makes it possible to predict the rate of consumption.</a:t>
            </a:r>
          </a:p>
        </p:txBody>
      </p:sp>
      <p:sp>
        <p:nvSpPr>
          <p:cNvPr id="7" name="Rectangle 6"/>
          <p:cNvSpPr/>
          <p:nvPr/>
        </p:nvSpPr>
        <p:spPr>
          <a:xfrm>
            <a:off x="394138" y="4535519"/>
            <a:ext cx="8355724" cy="707886"/>
          </a:xfrm>
          <a:prstGeom prst="rect">
            <a:avLst/>
          </a:prstGeom>
        </p:spPr>
        <p:txBody>
          <a:bodyPr wrap="square">
            <a:spAutoFit/>
          </a:bodyPr>
          <a:lstStyle/>
          <a:p>
            <a:pPr algn="ctr"/>
            <a:r>
              <a:rPr lang="en-GB" sz="2000" dirty="0">
                <a:latin typeface="Chalkboard" panose="03050602040202020205" pitchFamily="66" charset="77"/>
              </a:rPr>
              <a:t>This makes it simpler to do capacity planning because peaks of requests are smoothed out by the queue.</a:t>
            </a:r>
          </a:p>
        </p:txBody>
      </p:sp>
      <p:sp>
        <p:nvSpPr>
          <p:cNvPr id="8" name="Rectangle 7"/>
          <p:cNvSpPr/>
          <p:nvPr/>
        </p:nvSpPr>
        <p:spPr>
          <a:xfrm>
            <a:off x="977462" y="5475111"/>
            <a:ext cx="7551683" cy="707886"/>
          </a:xfrm>
          <a:prstGeom prst="rect">
            <a:avLst/>
          </a:prstGeom>
        </p:spPr>
        <p:txBody>
          <a:bodyPr wrap="square">
            <a:spAutoFit/>
          </a:bodyPr>
          <a:lstStyle/>
          <a:p>
            <a:pPr algn="ctr"/>
            <a:r>
              <a:rPr lang="en-GB" sz="2000" dirty="0">
                <a:latin typeface="Chalkboard" panose="03050602040202020205" pitchFamily="66" charset="77"/>
              </a:rPr>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19</a:t>
            </a:fld>
            <a:endParaRPr lang="en-US"/>
          </a:p>
        </p:txBody>
      </p:sp>
    </p:spTree>
    <p:extLst>
      <p:ext uri="{BB962C8B-B14F-4D97-AF65-F5344CB8AC3E}">
        <p14:creationId xmlns:p14="http://schemas.microsoft.com/office/powerpoint/2010/main" val="340880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4"/>
            <a:ext cx="8520600" cy="819299"/>
          </a:xfrm>
          <a:prstGeom prst="rect">
            <a:avLst/>
          </a:prstGeom>
        </p:spPr>
        <p:txBody>
          <a:bodyPr spcFirstLastPara="1" vert="horz" wrap="square" lIns="91425" tIns="91425" rIns="91425" bIns="91425" rtlCol="0" anchor="t" anchorCtr="0">
            <a:noAutofit/>
          </a:bodyPr>
          <a:lstStyle/>
          <a:p>
            <a:r>
              <a:rPr lang="en-GB" dirty="0">
                <a:latin typeface="Chalkboard" panose="03050602040202020205" pitchFamily="66" charset="77"/>
              </a:rPr>
              <a:t>It’s all about velocity!!!</a:t>
            </a:r>
            <a:endParaRPr dirty="0">
              <a:latin typeface="Chalkboard" panose="03050602040202020205" pitchFamily="66" charset="77"/>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dirty="0">
                <a:latin typeface="Chalkboard" panose="03050602040202020205" pitchFamily="66" charset="77"/>
              </a:rPr>
              <a:t>“Speed wins in the marketplace”</a:t>
            </a:r>
            <a:endParaRPr sz="2400" dirty="0">
              <a:latin typeface="Chalkboard" panose="03050602040202020205" pitchFamily="66" charset="77"/>
            </a:endParaRPr>
          </a:p>
          <a:p>
            <a:pPr marL="914400" indent="0" algn="r"/>
            <a:r>
              <a:rPr lang="en-GB" sz="1000" dirty="0">
                <a:latin typeface="Chalkboard" panose="03050602040202020205" pitchFamily="66" charset="77"/>
              </a:rPr>
              <a:t>Adrian Cockcroft, former lead architect at Netflix</a:t>
            </a:r>
            <a:endParaRPr sz="1000" dirty="0">
              <a:latin typeface="Chalkboard" panose="03050602040202020205" pitchFamily="66" charset="77"/>
            </a:endParaRPr>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Monoliths Do Not Scale To Many Teams!</a:t>
            </a:r>
            <a:endParaRPr sz="2800" dirty="0">
              <a:latin typeface="Chalkboard" panose="03050602040202020205" pitchFamily="66" charset="77"/>
            </a:endParaRPr>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8"/>
            <a:ext cx="8520600" cy="722155"/>
          </a:xfrm>
          <a:prstGeom prst="rect">
            <a:avLst/>
          </a:prstGeom>
        </p:spPr>
        <p:txBody>
          <a:bodyPr spcFirstLastPara="1" vert="horz" wrap="square" lIns="91425" tIns="91425" rIns="91425" bIns="91425" rtlCol="0" anchor="t" anchorCtr="0">
            <a:noAutofit/>
          </a:bodyPr>
          <a:lstStyle/>
          <a:p>
            <a:r>
              <a:rPr lang="en-GB" sz="3200" dirty="0">
                <a:latin typeface="Chalkboard" panose="03050602040202020205" pitchFamily="66" charset="77"/>
              </a:rPr>
              <a:t>Microservices let us scale an organisation</a:t>
            </a:r>
            <a:endParaRPr sz="3200" dirty="0">
              <a:latin typeface="Chalkboard" panose="03050602040202020205" pitchFamily="66" charset="77"/>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Product Mode </a:t>
            </a:r>
            <a:endParaRPr sz="2800" dirty="0">
              <a:latin typeface="Chalkboard" panose="03050602040202020205" pitchFamily="66" charset="77"/>
            </a:endParaRPr>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Microservices Enable Agility</a:t>
            </a:r>
            <a:endParaRPr sz="2800" dirty="0">
              <a:latin typeface="Chalkboard" panose="03050602040202020205" pitchFamily="66" charset="77"/>
            </a:endParaRPr>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25</a:t>
            </a:fld>
            <a:endParaRPr lang="en-US"/>
          </a:p>
        </p:txBody>
      </p:sp>
    </p:spTree>
    <p:extLst>
      <p:ext uri="{BB962C8B-B14F-4D97-AF65-F5344CB8AC3E}">
        <p14:creationId xmlns:p14="http://schemas.microsoft.com/office/powerpoint/2010/main" val="2352262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26</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Integration styles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27</a:t>
            </a:fld>
            <a:endParaRPr lang="en-US"/>
          </a:p>
        </p:txBody>
      </p:sp>
    </p:spTree>
    <p:extLst>
      <p:ext uri="{BB962C8B-B14F-4D97-AF65-F5344CB8AC3E}">
        <p14:creationId xmlns:p14="http://schemas.microsoft.com/office/powerpoint/2010/main" val="258641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0D0F1-BC2B-1CB2-B53E-5BF35C88148E}"/>
              </a:ext>
            </a:extLst>
          </p:cNvPr>
          <p:cNvSpPr>
            <a:spLocks noGrp="1"/>
          </p:cNvSpPr>
          <p:nvPr>
            <p:ph type="sldNum" sz="quarter" idx="12"/>
          </p:nvPr>
        </p:nvSpPr>
        <p:spPr/>
        <p:txBody>
          <a:bodyPr/>
          <a:lstStyle/>
          <a:p>
            <a:fld id="{867D4A06-35AE-BD4A-84A9-613A26F3D41D}" type="slidenum">
              <a:rPr lang="en-US" smtClean="0"/>
              <a:pPr/>
              <a:t>29</a:t>
            </a:fld>
            <a:endParaRPr lang="en-US"/>
          </a:p>
        </p:txBody>
      </p:sp>
      <p:sp>
        <p:nvSpPr>
          <p:cNvPr id="3" name="Title 1">
            <a:extLst>
              <a:ext uri="{FF2B5EF4-FFF2-40B4-BE49-F238E27FC236}">
                <a16:creationId xmlns:a16="http://schemas.microsoft.com/office/drawing/2014/main" id="{73AD2866-6B38-CB10-54EE-7684D26C8657}"/>
              </a:ext>
            </a:extLst>
          </p:cNvPr>
          <p:cNvSpPr txBox="1">
            <a:spLocks/>
          </p:cNvSpPr>
          <p:nvPr/>
        </p:nvSpPr>
        <p:spPr>
          <a:xfrm>
            <a:off x="166413" y="289932"/>
            <a:ext cx="3135587" cy="5228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latin typeface="Chalkboard" panose="03050602040202020205" pitchFamily="66" charset="77"/>
              </a:rPr>
              <a:t>Behavioral Coupling</a:t>
            </a:r>
          </a:p>
        </p:txBody>
      </p:sp>
    </p:spTree>
    <p:extLst>
      <p:ext uri="{BB962C8B-B14F-4D97-AF65-F5344CB8AC3E}">
        <p14:creationId xmlns:p14="http://schemas.microsoft.com/office/powerpoint/2010/main" val="224697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6502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3549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739868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37</a:t>
            </a:fld>
            <a:endParaRPr lang="en-US"/>
          </a:p>
        </p:txBody>
      </p:sp>
    </p:spTree>
    <p:extLst>
      <p:ext uri="{BB962C8B-B14F-4D97-AF65-F5344CB8AC3E}">
        <p14:creationId xmlns:p14="http://schemas.microsoft.com/office/powerpoint/2010/main" val="155669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Messaging patterns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38</a:t>
            </a:fld>
            <a:endParaRPr lang="en-US"/>
          </a:p>
        </p:txBody>
      </p:sp>
    </p:spTree>
    <p:extLst>
      <p:ext uri="{BB962C8B-B14F-4D97-AF65-F5344CB8AC3E}">
        <p14:creationId xmlns:p14="http://schemas.microsoft.com/office/powerpoint/2010/main" val="2213727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 Message</a:t>
            </a:r>
          </a:p>
        </p:txBody>
      </p:sp>
      <p:sp>
        <p:nvSpPr>
          <p:cNvPr id="3" name="Text Placeholder 2"/>
          <p:cNvSpPr>
            <a:spLocks noGrp="1"/>
          </p:cNvSpPr>
          <p:nvPr>
            <p:ph type="body" idx="1"/>
          </p:nvPr>
        </p:nvSpPr>
        <p:spPr/>
        <p:txBody>
          <a:bodyPr/>
          <a:lstStyle/>
          <a:p>
            <a:r>
              <a:rPr lang="en-US" dirty="0">
                <a:latin typeface="Chalkboard" panose="03050602040202020205" pitchFamily="66" charset="77"/>
              </a:rPr>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40</a:t>
            </a:fld>
            <a:endParaRPr lang="en-US"/>
          </a:p>
        </p:txBody>
      </p:sp>
    </p:spTree>
    <p:extLst>
      <p:ext uri="{BB962C8B-B14F-4D97-AF65-F5344CB8AC3E}">
        <p14:creationId xmlns:p14="http://schemas.microsoft.com/office/powerpoint/2010/main" val="2128959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buNone/>
            </a:pPr>
            <a:r>
              <a:rPr lang="en-US" sz="18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41</a:t>
            </a:fld>
            <a:endParaRPr lang="en-US"/>
          </a:p>
        </p:txBody>
      </p:sp>
      <p:sp>
        <p:nvSpPr>
          <p:cNvPr id="6" name="Rectangle 5"/>
          <p:cNvSpPr/>
          <p:nvPr/>
        </p:nvSpPr>
        <p:spPr>
          <a:xfrm>
            <a:off x="457200" y="2329804"/>
            <a:ext cx="7572704" cy="369332"/>
          </a:xfrm>
          <a:prstGeom prst="rect">
            <a:avLst/>
          </a:prstGeom>
        </p:spPr>
        <p:txBody>
          <a:bodyPr wrap="square">
            <a:spAutoFit/>
          </a:bodyPr>
          <a:lstStyle/>
          <a:p>
            <a:r>
              <a:rPr lang="en-US" dirty="0">
                <a:latin typeface="Chalkboard" panose="03050602040202020205" pitchFamily="66" charset="77"/>
              </a:rPr>
              <a:t>The body contains data for the consumer</a:t>
            </a:r>
          </a:p>
        </p:txBody>
      </p:sp>
      <p:sp>
        <p:nvSpPr>
          <p:cNvPr id="7" name="Rectangle 6"/>
          <p:cNvSpPr/>
          <p:nvPr/>
        </p:nvSpPr>
        <p:spPr>
          <a:xfrm>
            <a:off x="535908" y="4634133"/>
            <a:ext cx="7795292" cy="646331"/>
          </a:xfrm>
          <a:prstGeom prst="rect">
            <a:avLst/>
          </a:prstGeom>
        </p:spPr>
        <p:txBody>
          <a:bodyPr wrap="square">
            <a:spAutoFit/>
          </a:bodyPr>
          <a:lstStyle/>
          <a:p>
            <a:r>
              <a:rPr lang="en-US"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535908" y="3151774"/>
            <a:ext cx="7572704" cy="369332"/>
          </a:xfrm>
          <a:prstGeom prst="rect">
            <a:avLst/>
          </a:prstGeom>
        </p:spPr>
        <p:txBody>
          <a:bodyPr wrap="square">
            <a:spAutoFit/>
          </a:bodyPr>
          <a:lstStyle/>
          <a:p>
            <a:r>
              <a:rPr lang="en-US" dirty="0">
                <a:latin typeface="Chalkboard" panose="03050602040202020205" pitchFamily="66" charset="77"/>
              </a:rPr>
              <a:t>The header contains metadata for any </a:t>
            </a:r>
            <a:r>
              <a:rPr lang="en-US" i="1" dirty="0">
                <a:latin typeface="Chalkboard" panose="03050602040202020205" pitchFamily="66" charset="77"/>
              </a:rPr>
              <a:t>filter</a:t>
            </a:r>
            <a:r>
              <a:rPr lang="en-US"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535908" y="3858328"/>
            <a:ext cx="7572704" cy="369332"/>
          </a:xfrm>
          <a:prstGeom prst="rect">
            <a:avLst/>
          </a:prstGeom>
        </p:spPr>
        <p:txBody>
          <a:bodyPr wrap="square">
            <a:spAutoFit/>
          </a:bodyPr>
          <a:lstStyle/>
          <a:p>
            <a:r>
              <a:rPr lang="en-US"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42</a:t>
            </a:fld>
            <a:endParaRPr lang="en-US"/>
          </a:p>
        </p:txBody>
      </p:sp>
    </p:spTree>
    <p:extLst>
      <p:ext uri="{BB962C8B-B14F-4D97-AF65-F5344CB8AC3E}">
        <p14:creationId xmlns:p14="http://schemas.microsoft.com/office/powerpoint/2010/main" val="3646120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43</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44</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45</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46</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latin typeface="Chalkboard" panose="03050602040202020205" pitchFamily="66" charset="77"/>
              </a:rPr>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47</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latin typeface="Chalkboard" panose="03050602040202020205" pitchFamily="66" charset="77"/>
              </a:rPr>
              <a:t>Exercises</a:t>
            </a:r>
          </a:p>
        </p:txBody>
      </p:sp>
    </p:spTree>
    <p:extLst>
      <p:ext uri="{BB962C8B-B14F-4D97-AF65-F5344CB8AC3E}">
        <p14:creationId xmlns:p14="http://schemas.microsoft.com/office/powerpoint/2010/main" val="56210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48</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49</a:t>
            </a:fld>
            <a:endParaRPr lang="en-US"/>
          </a:p>
        </p:txBody>
      </p:sp>
    </p:spTree>
    <p:extLst>
      <p:ext uri="{BB962C8B-B14F-4D97-AF65-F5344CB8AC3E}">
        <p14:creationId xmlns:p14="http://schemas.microsoft.com/office/powerpoint/2010/main" val="125983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08476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50</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51</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52</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54</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55</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56</a:t>
            </a:fld>
            <a:endParaRPr lang="en-US"/>
          </a:p>
        </p:txBody>
      </p:sp>
    </p:spTree>
    <p:extLst>
      <p:ext uri="{BB962C8B-B14F-4D97-AF65-F5344CB8AC3E}">
        <p14:creationId xmlns:p14="http://schemas.microsoft.com/office/powerpoint/2010/main" val="1690615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57</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58</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The Message </a:t>
            </a:r>
            <a:r>
              <a:rPr lang="en-US" dirty="0" err="1">
                <a:latin typeface="Chalkboard" panose="03050602040202020205" pitchFamily="66" charset="77"/>
              </a:rPr>
              <a:t>PuMP</a:t>
            </a:r>
            <a:endParaRPr lang="en-US" dirty="0">
              <a:latin typeface="Chalkboard" panose="03050602040202020205" pitchFamily="66" charset="77"/>
            </a:endParaRP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spTree>
    <p:extLst>
      <p:ext uri="{BB962C8B-B14F-4D97-AF65-F5344CB8AC3E}">
        <p14:creationId xmlns:p14="http://schemas.microsoft.com/office/powerpoint/2010/main" val="345411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latin typeface="Chalkboard" panose="03050602040202020205" pitchFamily="66" charset="77"/>
              </a:rPr>
              <a:t>You will need to be able to write code with an editor/IDE of your choice. </a:t>
            </a:r>
          </a:p>
          <a:p>
            <a:pPr marL="0" indent="0" algn="ctr">
              <a:buFont typeface="Arial"/>
              <a:buNone/>
            </a:pPr>
            <a:r>
              <a:rPr lang="en-US" sz="2400" dirty="0">
                <a:latin typeface="Chalkboard" panose="03050602040202020205" pitchFamily="66" charset="77"/>
              </a:rPr>
              <a:t>You can choose from: C#; Java; Python; Go; JavaScript</a:t>
            </a:r>
          </a:p>
        </p:txBody>
      </p:sp>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60</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61</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63</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64</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3177694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4114676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1504285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3297022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108014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E75F4-A58C-9138-E000-CC24200AD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A24E6F-E38A-3F4E-7E9A-462FB565086B}"/>
              </a:ext>
            </a:extLst>
          </p:cNvPr>
          <p:cNvSpPr>
            <a:spLocks noGrp="1"/>
          </p:cNvSpPr>
          <p:nvPr>
            <p:ph type="title"/>
          </p:nvPr>
        </p:nvSpPr>
        <p:spPr/>
        <p:txBody>
          <a:bodyPr/>
          <a:lstStyle/>
          <a:p>
            <a:r>
              <a:rPr lang="en-US" dirty="0">
                <a:latin typeface="Chalkboard" panose="03050602040202020205" pitchFamily="66" charset="77"/>
              </a:rPr>
              <a:t>Course Content</a:t>
            </a:r>
          </a:p>
        </p:txBody>
      </p:sp>
      <p:sp>
        <p:nvSpPr>
          <p:cNvPr id="3" name="Content Placeholder 2">
            <a:extLst>
              <a:ext uri="{FF2B5EF4-FFF2-40B4-BE49-F238E27FC236}">
                <a16:creationId xmlns:a16="http://schemas.microsoft.com/office/drawing/2014/main" id="{6940F4E4-D446-CC71-8188-BC1D054BC83D}"/>
              </a:ext>
            </a:extLst>
          </p:cNvPr>
          <p:cNvSpPr>
            <a:spLocks noGrp="1"/>
          </p:cNvSpPr>
          <p:nvPr>
            <p:ph idx="1"/>
          </p:nvPr>
        </p:nvSpPr>
        <p:spPr>
          <a:xfrm>
            <a:off x="472190" y="2751082"/>
            <a:ext cx="8229600" cy="2204739"/>
          </a:xfrm>
        </p:spPr>
        <p:txBody>
          <a:bodyPr>
            <a:normAutofit/>
          </a:bodyPr>
          <a:lstStyle/>
          <a:p>
            <a:pPr marL="0" indent="0" algn="ctr">
              <a:buNone/>
            </a:pPr>
            <a:r>
              <a:rPr lang="en-US" sz="2400" dirty="0">
                <a:hlinkClick r:id="rId3"/>
              </a:rPr>
              <a:t>https://github.com/iancooper/practical-messaging</a:t>
            </a:r>
            <a:endParaRPr lang="en-US" sz="2400" dirty="0"/>
          </a:p>
          <a:p>
            <a:pPr algn="ctr"/>
            <a:endParaRPr lang="en-US" sz="2400" dirty="0"/>
          </a:p>
        </p:txBody>
      </p:sp>
      <p:sp>
        <p:nvSpPr>
          <p:cNvPr id="4" name="Slide Number Placeholder 3">
            <a:extLst>
              <a:ext uri="{FF2B5EF4-FFF2-40B4-BE49-F238E27FC236}">
                <a16:creationId xmlns:a16="http://schemas.microsoft.com/office/drawing/2014/main" id="{FD54F930-8565-B23B-39D2-39D1412D88F1}"/>
              </a:ext>
            </a:extLst>
          </p:cNvPr>
          <p:cNvSpPr>
            <a:spLocks noGrp="1"/>
          </p:cNvSpPr>
          <p:nvPr>
            <p:ph type="sldNum" sz="quarter" idx="12"/>
          </p:nvPr>
        </p:nvSpPr>
        <p:spPr/>
        <p:txBody>
          <a:bodyPr/>
          <a:lstStyle/>
          <a:p>
            <a:fld id="{867D4A06-35AE-BD4A-84A9-613A26F3D41D}" type="slidenum">
              <a:rPr lang="en-US" smtClean="0"/>
              <a:pPr/>
              <a:t>7</a:t>
            </a:fld>
            <a:endParaRPr lang="en-US"/>
          </a:p>
        </p:txBody>
      </p:sp>
    </p:spTree>
    <p:extLst>
      <p:ext uri="{BB962C8B-B14F-4D97-AF65-F5344CB8AC3E}">
        <p14:creationId xmlns:p14="http://schemas.microsoft.com/office/powerpoint/2010/main" val="1108356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2292324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38648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14565564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73</a:t>
            </a:fld>
            <a:endParaRPr lang="en-US"/>
          </a:p>
        </p:txBody>
      </p:sp>
    </p:spTree>
    <p:extLst>
      <p:ext uri="{BB962C8B-B14F-4D97-AF65-F5344CB8AC3E}">
        <p14:creationId xmlns:p14="http://schemas.microsoft.com/office/powerpoint/2010/main" val="2871737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296068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75</a:t>
            </a:fld>
            <a:endParaRPr lang="en-US"/>
          </a:p>
        </p:txBody>
      </p:sp>
    </p:spTree>
    <p:extLst>
      <p:ext uri="{BB962C8B-B14F-4D97-AF65-F5344CB8AC3E}">
        <p14:creationId xmlns:p14="http://schemas.microsoft.com/office/powerpoint/2010/main" val="796372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76</a:t>
            </a:fld>
            <a:endParaRPr lang="en-US"/>
          </a:p>
        </p:txBody>
      </p:sp>
    </p:spTree>
    <p:extLst>
      <p:ext uri="{BB962C8B-B14F-4D97-AF65-F5344CB8AC3E}">
        <p14:creationId xmlns:p14="http://schemas.microsoft.com/office/powerpoint/2010/main" val="1011233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77</a:t>
            </a:fld>
            <a:endParaRPr lang="en-US"/>
          </a:p>
        </p:txBody>
      </p:sp>
    </p:spTree>
    <p:extLst>
      <p:ext uri="{BB962C8B-B14F-4D97-AF65-F5344CB8AC3E}">
        <p14:creationId xmlns:p14="http://schemas.microsoft.com/office/powerpoint/2010/main" val="1796269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78</a:t>
            </a:fld>
            <a:endParaRPr lang="en-US"/>
          </a:p>
        </p:txBody>
      </p:sp>
    </p:spTree>
    <p:extLst>
      <p:ext uri="{BB962C8B-B14F-4D97-AF65-F5344CB8AC3E}">
        <p14:creationId xmlns:p14="http://schemas.microsoft.com/office/powerpoint/2010/main" val="25012029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5FBD-ACE7-2CA8-B275-E57578FB7F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BD53BE-4872-0CC3-2BF7-B7A4432629B7}"/>
              </a:ext>
            </a:extLst>
          </p:cNvPr>
          <p:cNvSpPr>
            <a:spLocks noGrp="1"/>
          </p:cNvSpPr>
          <p:nvPr>
            <p:ph type="title"/>
          </p:nvPr>
        </p:nvSpPr>
        <p:spPr/>
        <p:txBody>
          <a:bodyPr/>
          <a:lstStyle/>
          <a:p>
            <a:r>
              <a:rPr lang="en-US" dirty="0">
                <a:latin typeface="Chalkboard" panose="03050602040202020205" pitchFamily="66" charset="77"/>
              </a:rPr>
              <a:t>Brokers and Pipelines</a:t>
            </a:r>
          </a:p>
        </p:txBody>
      </p:sp>
      <p:sp>
        <p:nvSpPr>
          <p:cNvPr id="5" name="Text Placeholder 4">
            <a:extLst>
              <a:ext uri="{FF2B5EF4-FFF2-40B4-BE49-F238E27FC236}">
                <a16:creationId xmlns:a16="http://schemas.microsoft.com/office/drawing/2014/main" id="{2C75692C-B9DB-C5F1-D420-8FCCD900B6B9}"/>
              </a:ext>
            </a:extLst>
          </p:cNvPr>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a:extLst>
              <a:ext uri="{FF2B5EF4-FFF2-40B4-BE49-F238E27FC236}">
                <a16:creationId xmlns:a16="http://schemas.microsoft.com/office/drawing/2014/main" id="{EFC26FDE-FE0A-85B9-7743-C2700F37AB79}"/>
              </a:ext>
            </a:extLst>
          </p:cNvPr>
          <p:cNvSpPr>
            <a:spLocks noGrp="1"/>
          </p:cNvSpPr>
          <p:nvPr>
            <p:ph type="sldNum" sz="quarter" idx="12"/>
          </p:nvPr>
        </p:nvSpPr>
        <p:spPr/>
        <p:txBody>
          <a:bodyPr/>
          <a:lstStyle/>
          <a:p>
            <a:fld id="{867D4A06-35AE-BD4A-84A9-613A26F3D41D}" type="slidenum">
              <a:rPr lang="en-US" smtClean="0"/>
              <a:pPr/>
              <a:t>79</a:t>
            </a:fld>
            <a:endParaRPr lang="en-US"/>
          </a:p>
        </p:txBody>
      </p:sp>
    </p:spTree>
    <p:extLst>
      <p:ext uri="{BB962C8B-B14F-4D97-AF65-F5344CB8AC3E}">
        <p14:creationId xmlns:p14="http://schemas.microsoft.com/office/powerpoint/2010/main" val="22142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Exercise Code</a:t>
            </a:r>
          </a:p>
        </p:txBody>
      </p:sp>
      <p:sp>
        <p:nvSpPr>
          <p:cNvPr id="3" name="Content Placeholder 2"/>
          <p:cNvSpPr>
            <a:spLocks noGrp="1"/>
          </p:cNvSpPr>
          <p:nvPr>
            <p:ph idx="1"/>
          </p:nvPr>
        </p:nvSpPr>
        <p:spPr>
          <a:xfrm>
            <a:off x="472190" y="2751082"/>
            <a:ext cx="8229600" cy="2204739"/>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https://github.com/iancooper/Practical-Messaging-Go</a:t>
            </a:r>
            <a:endParaRPr lang="en-US" sz="2400" dirty="0"/>
          </a:p>
          <a:p>
            <a:pPr marL="0" indent="0" algn="ctr">
              <a:buNone/>
            </a:pPr>
            <a:r>
              <a:rPr lang="en-US" sz="2400" dirty="0">
                <a:hlinkClick r:id="rId7"/>
              </a:rPr>
              <a:t>https://github.com/iancooper/Practical-Messaging-Java</a:t>
            </a: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517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379244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latin typeface="Chalkboard" panose="03050602040202020205" pitchFamily="66" charset="77"/>
              </a:rPr>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82</a:t>
            </a:fld>
            <a:endParaRPr lang="en-US"/>
          </a:p>
        </p:txBody>
      </p:sp>
    </p:spTree>
    <p:extLst>
      <p:ext uri="{BB962C8B-B14F-4D97-AF65-F5344CB8AC3E}">
        <p14:creationId xmlns:p14="http://schemas.microsoft.com/office/powerpoint/2010/main" val="1875012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3" y="3186626"/>
            <a:ext cx="4936663" cy="523220"/>
          </a:xfrm>
          <a:prstGeom prst="rect">
            <a:avLst/>
          </a:prstGeom>
          <a:noFill/>
        </p:spPr>
        <p:txBody>
          <a:bodyPr wrap="square" rtlCol="0">
            <a:spAutoFit/>
          </a:bodyPr>
          <a:lstStyle/>
          <a:p>
            <a:r>
              <a:rPr lang="en-US" sz="2700" b="1" dirty="0">
                <a:latin typeface="Chalkboard" panose="03050602040202020205" pitchFamily="66" charset="77"/>
              </a:rPr>
              <a:t>Scaling </a:t>
            </a:r>
            <a:r>
              <a:rPr lang="en-US" sz="2800" b="1" dirty="0">
                <a:latin typeface="Chalkboard" panose="03050602040202020205" pitchFamily="66" charset="77"/>
              </a:rPr>
              <a:t>Queues</a:t>
            </a:r>
            <a:r>
              <a:rPr lang="en-US" sz="2700" b="1" dirty="0">
                <a:latin typeface="Chalkboard" panose="03050602040202020205" pitchFamily="66" charset="77"/>
              </a:rPr>
              <a:t> and Streams</a:t>
            </a:r>
          </a:p>
        </p:txBody>
      </p:sp>
    </p:spTree>
    <p:extLst>
      <p:ext uri="{BB962C8B-B14F-4D97-AF65-F5344CB8AC3E}">
        <p14:creationId xmlns:p14="http://schemas.microsoft.com/office/powerpoint/2010/main" val="3769397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399" y="3186626"/>
            <a:ext cx="3726067" cy="523220"/>
          </a:xfrm>
          <a:prstGeom prst="rect">
            <a:avLst/>
          </a:prstGeom>
          <a:noFill/>
        </p:spPr>
        <p:txBody>
          <a:bodyPr wrap="square" rtlCol="0">
            <a:spAutoFit/>
          </a:bodyPr>
          <a:lstStyle/>
          <a:p>
            <a:r>
              <a:rPr lang="en-US" sz="2800" b="1" dirty="0">
                <a:latin typeface="Chalkboard" panose="03050602040202020205" pitchFamily="66" charset="77"/>
              </a:rPr>
              <a:t>Archive and Replay</a:t>
            </a:r>
          </a:p>
        </p:txBody>
      </p:sp>
    </p:spTree>
    <p:extLst>
      <p:ext uri="{BB962C8B-B14F-4D97-AF65-F5344CB8AC3E}">
        <p14:creationId xmlns:p14="http://schemas.microsoft.com/office/powerpoint/2010/main" val="31862380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819556" y="2951946"/>
            <a:ext cx="3504888" cy="954107"/>
          </a:xfrm>
          <a:prstGeom prst="rect">
            <a:avLst/>
          </a:prstGeom>
          <a:noFill/>
        </p:spPr>
        <p:txBody>
          <a:bodyPr wrap="square" rtlCol="0">
            <a:spAutoFit/>
          </a:bodyPr>
          <a:lstStyle/>
          <a:p>
            <a:pPr algn="ctr"/>
            <a:r>
              <a:rPr lang="en-US" sz="2800" b="1" dirty="0">
                <a:latin typeface="Chalkboard" panose="03050602040202020205" pitchFamily="66" charset="77"/>
              </a:rPr>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97</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98</a:t>
            </a:fld>
            <a:endParaRPr lang="en-US"/>
          </a:p>
        </p:txBody>
      </p:sp>
    </p:spTree>
    <p:extLst>
      <p:ext uri="{BB962C8B-B14F-4D97-AF65-F5344CB8AC3E}">
        <p14:creationId xmlns:p14="http://schemas.microsoft.com/office/powerpoint/2010/main" val="21291627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99</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Versioning</a:t>
            </a:r>
            <a:endParaRPr lang="en-GB" sz="2800" b="1" dirty="0">
              <a:latin typeface="Chalkboard" panose="03050602040202020205" pitchFamily="66" charset="77"/>
            </a:endParaRPr>
          </a:p>
        </p:txBody>
      </p:sp>
    </p:spTree>
    <p:extLst>
      <p:ext uri="{BB962C8B-B14F-4D97-AF65-F5344CB8AC3E}">
        <p14:creationId xmlns:p14="http://schemas.microsoft.com/office/powerpoint/2010/main" val="2547209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30124</TotalTime>
  <Words>13295</Words>
  <Application>Microsoft Macintosh PowerPoint</Application>
  <PresentationFormat>On-screen Show (4:3)</PresentationFormat>
  <Paragraphs>1393</Paragraphs>
  <Slides>139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139</vt:i4>
      </vt:variant>
    </vt:vector>
  </HeadingPairs>
  <TitlesOfParts>
    <vt:vector size="146" baseType="lpstr">
      <vt:lpstr>Arial</vt:lpstr>
      <vt:lpstr>Calibri</vt:lpstr>
      <vt:lpstr>Chalkboard</vt:lpstr>
      <vt:lpstr>Consolas</vt:lpstr>
      <vt:lpstr>Fira Code VF</vt:lpstr>
      <vt:lpstr>Inter Medium</vt:lpstr>
      <vt:lpstr>Office Theme</vt:lpstr>
      <vt:lpstr>Practical Messaging</vt:lpstr>
      <vt:lpstr>Who are you?</vt:lpstr>
      <vt:lpstr>PowerPoint Presentation</vt:lpstr>
      <vt:lpstr>Day One Messaging</vt:lpstr>
      <vt:lpstr>Day Two Conversations</vt:lpstr>
      <vt:lpstr>Prerequisites</vt:lpstr>
      <vt:lpstr>Course Content</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Brokers and Pipelines</vt:lpstr>
      <vt:lpstr>PowerPoint Presentation</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628</cp:revision>
  <dcterms:created xsi:type="dcterms:W3CDTF">2012-05-22T19:34:54Z</dcterms:created>
  <dcterms:modified xsi:type="dcterms:W3CDTF">2024-09-30T19:00:54Z</dcterms:modified>
</cp:coreProperties>
</file>